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325" r:id="rId3"/>
    <p:sldId id="324" r:id="rId4"/>
    <p:sldId id="326" r:id="rId5"/>
    <p:sldId id="328" r:id="rId6"/>
    <p:sldId id="330" r:id="rId7"/>
    <p:sldId id="272" r:id="rId8"/>
    <p:sldId id="289" r:id="rId9"/>
    <p:sldId id="332" r:id="rId10"/>
    <p:sldId id="260" r:id="rId11"/>
    <p:sldId id="271" r:id="rId12"/>
    <p:sldId id="278" r:id="rId13"/>
    <p:sldId id="314" r:id="rId14"/>
    <p:sldId id="315" r:id="rId15"/>
    <p:sldId id="316" r:id="rId16"/>
    <p:sldId id="297" r:id="rId17"/>
    <p:sldId id="317" r:id="rId18"/>
    <p:sldId id="318" r:id="rId19"/>
    <p:sldId id="323" r:id="rId20"/>
    <p:sldId id="334" r:id="rId21"/>
    <p:sldId id="333" r:id="rId22"/>
    <p:sldId id="319" r:id="rId23"/>
    <p:sldId id="292" r:id="rId24"/>
    <p:sldId id="331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845" autoAdjust="0"/>
  </p:normalViewPr>
  <p:slideViewPr>
    <p:cSldViewPr snapToGrid="0">
      <p:cViewPr varScale="1">
        <p:scale>
          <a:sx n="82" d="100"/>
          <a:sy n="82" d="100"/>
        </p:scale>
        <p:origin x="159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CCA8E-0221-468B-ACD9-2DE092168666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3E6CE-1EFA-4C17-A4A3-7F744BA41B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886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3E6CE-1EFA-4C17-A4A3-7F744BA41BB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4400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3EBF-1B72-4BB0-BD66-9D3C1A39DD44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4644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3EBF-1B72-4BB0-BD66-9D3C1A39DD44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3441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3EBF-1B72-4BB0-BD66-9D3C1A39DD4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791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3EBF-1B72-4BB0-BD66-9D3C1A39DD44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434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3EBF-1B72-4BB0-BD66-9D3C1A39DD44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8328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3EBF-1B72-4BB0-BD66-9D3C1A39DD44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054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6769930 </a:t>
            </a:r>
            <a:r>
              <a:rPr lang="ko-KR" altLang="en-US" dirty="0" err="1" smtClean="0"/>
              <a:t>최창열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3EBF-1B72-4BB0-BD66-9D3C1A39DD4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4124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3EBF-1B72-4BB0-BD66-9D3C1A39DD44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737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3EBF-1B72-4BB0-BD66-9D3C1A39DD44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165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03EBF-1B72-4BB0-BD66-9D3C1A39DD44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10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972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081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865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709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113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9686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962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542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4668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664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443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ABAAC-4431-4438-8398-097320FC1667}" type="datetimeFigureOut">
              <a:rPr lang="ko-KR" altLang="en-US" smtClean="0"/>
              <a:t>2021-11-08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74D87-A1F1-40D9-973D-0CE1727EC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472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7" Type="http://schemas.openxmlformats.org/officeDocument/2006/relationships/image" Target="../media/image1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wm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7.wmv"/><Relationship Id="rId7" Type="http://schemas.openxmlformats.org/officeDocument/2006/relationships/image" Target="../media/image14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7.wm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0.wmv"/><Relationship Id="rId7" Type="http://schemas.openxmlformats.org/officeDocument/2006/relationships/image" Target="../media/image21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0.wm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microsoft.com/office/2007/relationships/media" Target="../media/media2.wmv"/><Relationship Id="rId7" Type="http://schemas.openxmlformats.org/officeDocument/2006/relationships/image" Target="../media/image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wm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926124"/>
            <a:ext cx="9144000" cy="3598985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ko-KR" sz="8000" b="1" dirty="0" smtClean="0">
                <a:latin typeface="Arial Narrow" panose="020B0606020202030204" pitchFamily="34" charset="0"/>
              </a:rPr>
              <a:t>Cardiac Vein Mapping</a:t>
            </a:r>
            <a:br>
              <a:rPr lang="en-US" altLang="ko-KR" sz="8000" b="1" dirty="0" smtClean="0">
                <a:latin typeface="Arial Narrow" panose="020B0606020202030204" pitchFamily="34" charset="0"/>
              </a:rPr>
            </a:br>
            <a:r>
              <a:rPr lang="en-US" altLang="ko-KR" sz="8000" b="1" dirty="0" smtClean="0">
                <a:latin typeface="Arial Narrow" panose="020B0606020202030204" pitchFamily="34" charset="0"/>
              </a:rPr>
              <a:t>for PVC</a:t>
            </a:r>
            <a:endParaRPr lang="ko-KR" altLang="en-US" sz="8000" b="1" dirty="0">
              <a:latin typeface="Arial Narrow" panose="020B060602020203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64404" y="4652411"/>
            <a:ext cx="8626207" cy="1655762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ko-KR" altLang="en-US" sz="3200" dirty="0" smtClean="0">
                <a:latin typeface="Arial Narrow" panose="020B0606020202030204" pitchFamily="34" charset="0"/>
                <a:ea typeface="한컴 솔잎 M" panose="02020603020101020101" pitchFamily="18" charset="-127"/>
              </a:rPr>
              <a:t>연세의대 용인세브란스병원 심장내과</a:t>
            </a:r>
            <a:endParaRPr lang="en-US" altLang="ko-KR" sz="3200" dirty="0" smtClean="0">
              <a:latin typeface="Arial Narrow" panose="020B0606020202030204" pitchFamily="34" charset="0"/>
              <a:ea typeface="한컴 솔잎 M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3200" dirty="0" smtClean="0">
                <a:latin typeface="Arial Narrow" panose="020B0606020202030204" pitchFamily="34" charset="0"/>
                <a:ea typeface="한컴 솔잎 M" panose="02020603020101020101" pitchFamily="18" charset="-127"/>
              </a:rPr>
              <a:t>엄재선</a:t>
            </a:r>
            <a:endParaRPr lang="en-US" altLang="ko-KR" sz="3200" dirty="0" smtClean="0">
              <a:latin typeface="Arial Narrow" panose="020B0606020202030204" pitchFamily="34" charset="0"/>
              <a:ea typeface="한컴 솔잎 M" panose="0202060302010102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6514" y="0"/>
            <a:ext cx="2527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400" i="1" dirty="0" smtClean="0">
                <a:latin typeface="Arial Narrow" panose="020B0606020202030204" pitchFamily="34" charset="0"/>
                <a:ea typeface="굴림" panose="020B0600000101010101" pitchFamily="50" charset="-127"/>
              </a:rPr>
              <a:t>VT</a:t>
            </a:r>
            <a:r>
              <a:rPr lang="ko-KR" altLang="en-US" sz="2400" i="1" dirty="0">
                <a:latin typeface="Arial Narrow" panose="020B0606020202030204" pitchFamily="34" charset="0"/>
                <a:ea typeface="굴림" panose="020B0600000101010101" pitchFamily="50" charset="-127"/>
              </a:rPr>
              <a:t> </a:t>
            </a:r>
            <a:r>
              <a:rPr lang="en-US" altLang="ko-KR" sz="2400" i="1" dirty="0" smtClean="0">
                <a:latin typeface="Arial Narrow" panose="020B0606020202030204" pitchFamily="34" charset="0"/>
                <a:ea typeface="굴림" panose="020B0600000101010101" pitchFamily="50" charset="-127"/>
              </a:rPr>
              <a:t>Symposium 2021</a:t>
            </a:r>
            <a:endParaRPr lang="ko-KR" altLang="en-US" sz="24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8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CASE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Patient: 70/M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C/C: Dyspnea on exertion &amp; palpitation for 3 months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History: 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Underwent PCI at </a:t>
            </a:r>
            <a:r>
              <a:rPr lang="en-US" altLang="ko-KR" dirty="0" err="1" smtClean="0">
                <a:latin typeface="Arial Narrow" panose="020B0606020202030204" pitchFamily="34" charset="0"/>
                <a:cs typeface="Calibri" pitchFamily="34" charset="0"/>
              </a:rPr>
              <a:t>mLAD</a:t>
            </a: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 for STEMI in 2015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Diagnosed with paroxysmal AF (CHA</a:t>
            </a:r>
            <a:r>
              <a:rPr lang="en-US" altLang="ko-KR" baseline="-25000" dirty="0" smtClean="0">
                <a:latin typeface="Arial Narrow" panose="020B0606020202030204" pitchFamily="34" charset="0"/>
                <a:cs typeface="Calibri" pitchFamily="34" charset="0"/>
              </a:rPr>
              <a:t>2</a:t>
            </a: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DS</a:t>
            </a:r>
            <a:r>
              <a:rPr lang="en-US" altLang="ko-KR" baseline="-25000" dirty="0" smtClean="0">
                <a:latin typeface="Arial Narrow" panose="020B0606020202030204" pitchFamily="34" charset="0"/>
                <a:cs typeface="Calibri" pitchFamily="34" charset="0"/>
              </a:rPr>
              <a:t>2</a:t>
            </a: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-VASc = 3)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Echocardiography: 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LVEF 60%, no RWMA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Medication:</a:t>
            </a:r>
          </a:p>
          <a:p>
            <a:pPr lvl="1">
              <a:lnSpc>
                <a:spcPct val="100000"/>
              </a:lnSpc>
            </a:pPr>
            <a:r>
              <a:rPr lang="en-US" altLang="ko-KR" dirty="0" err="1" smtClean="0">
                <a:latin typeface="Arial Narrow" panose="020B0606020202030204" pitchFamily="34" charset="0"/>
                <a:cs typeface="Calibri" pitchFamily="34" charset="0"/>
              </a:rPr>
              <a:t>Apixaban</a:t>
            </a: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 5mg bid, </a:t>
            </a:r>
            <a:r>
              <a:rPr lang="en-US" altLang="ko-KR" dirty="0" err="1" smtClean="0">
                <a:latin typeface="Arial Narrow" panose="020B0606020202030204" pitchFamily="34" charset="0"/>
                <a:cs typeface="Calibri" pitchFamily="34" charset="0"/>
              </a:rPr>
              <a:t>nebivolol</a:t>
            </a: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 2.5mg </a:t>
            </a:r>
            <a:r>
              <a:rPr lang="en-US" altLang="ko-KR" dirty="0" err="1" smtClean="0">
                <a:latin typeface="Arial Narrow" panose="020B0606020202030204" pitchFamily="34" charset="0"/>
                <a:cs typeface="Calibri" pitchFamily="34" charset="0"/>
              </a:rPr>
              <a:t>qd</a:t>
            </a: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, </a:t>
            </a:r>
            <a:r>
              <a:rPr lang="en-US" altLang="ko-KR" dirty="0" err="1" smtClean="0">
                <a:latin typeface="Arial Narrow" panose="020B0606020202030204" pitchFamily="34" charset="0"/>
                <a:cs typeface="Calibri" pitchFamily="34" charset="0"/>
              </a:rPr>
              <a:t>dronedarone</a:t>
            </a: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 400mg bid, losartan 25mg </a:t>
            </a:r>
            <a:r>
              <a:rPr lang="en-US" altLang="ko-KR" dirty="0" err="1" smtClean="0">
                <a:latin typeface="Arial Narrow" panose="020B0606020202030204" pitchFamily="34" charset="0"/>
                <a:cs typeface="Calibri" pitchFamily="34" charset="0"/>
              </a:rPr>
              <a:t>qd</a:t>
            </a: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96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ECG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endParaRPr lang="en-US" altLang="ko-KR" sz="2800" dirty="0" smtClean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71720"/>
            <a:ext cx="9144000" cy="48158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065" y="1781659"/>
            <a:ext cx="2560606" cy="481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Catheter Placement in Coronary Sinus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4" name="CardiacVeinCannulation_LAO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6" y="1581149"/>
            <a:ext cx="4514850" cy="4514850"/>
          </a:xfrm>
        </p:spPr>
      </p:pic>
      <p:pic>
        <p:nvPicPr>
          <p:cNvPr id="6" name="CSgram_LAO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0096" y="1581149"/>
            <a:ext cx="4514850" cy="4514850"/>
          </a:xfrm>
        </p:spPr>
      </p:pic>
      <p:sp>
        <p:nvSpPr>
          <p:cNvPr id="2" name="TextBox 1"/>
          <p:cNvSpPr txBox="1"/>
          <p:nvPr/>
        </p:nvSpPr>
        <p:spPr>
          <a:xfrm>
            <a:off x="6377353" y="2907322"/>
            <a:ext cx="2316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</a:rPr>
              <a:t>Valve of </a:t>
            </a:r>
            <a:r>
              <a:rPr lang="en-US" altLang="ko-KR" sz="2400" dirty="0" err="1" smtClean="0">
                <a:latin typeface="Arial Narrow" panose="020B0606020202030204" pitchFamily="34" charset="0"/>
              </a:rPr>
              <a:t>Vieussens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7549661" y="3376246"/>
            <a:ext cx="269631" cy="75027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38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3200" b="1" dirty="0" smtClean="0">
                <a:latin typeface="Arial Narrow" panose="020B0606020202030204" pitchFamily="34" charset="0"/>
                <a:cs typeface="Calibri" pitchFamily="34" charset="0"/>
              </a:rPr>
              <a:t>Passing Valve of </a:t>
            </a:r>
            <a:r>
              <a:rPr lang="en-US" altLang="ko-KR" sz="3200" b="1" dirty="0" err="1" smtClean="0">
                <a:latin typeface="Arial Narrow" panose="020B0606020202030204" pitchFamily="34" charset="0"/>
                <a:cs typeface="Calibri" pitchFamily="34" charset="0"/>
              </a:rPr>
              <a:t>Vieussens</a:t>
            </a:r>
            <a:r>
              <a:rPr lang="en-US" altLang="ko-KR" sz="3200" b="1" dirty="0" smtClean="0">
                <a:latin typeface="Arial Narrow" panose="020B0606020202030204" pitchFamily="34" charset="0"/>
                <a:cs typeface="Calibri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altLang="ko-KR" sz="3200" b="1" dirty="0" smtClean="0">
                <a:latin typeface="Arial Narrow" panose="020B0606020202030204" pitchFamily="34" charset="0"/>
                <a:cs typeface="Calibri" pitchFamily="34" charset="0"/>
              </a:rPr>
              <a:t>with </a:t>
            </a:r>
            <a:r>
              <a:rPr lang="en-US" altLang="ko-KR" sz="3200" b="1" dirty="0" err="1">
                <a:latin typeface="Arial Narrow" panose="020B0606020202030204" pitchFamily="34" charset="0"/>
                <a:cs typeface="Calibri" pitchFamily="34" charset="0"/>
              </a:rPr>
              <a:t>Judkins</a:t>
            </a:r>
            <a:r>
              <a:rPr lang="en-US" altLang="ko-KR" sz="3200" b="1" dirty="0">
                <a:latin typeface="Arial Narrow" panose="020B0606020202030204" pitchFamily="34" charset="0"/>
                <a:cs typeface="Calibri" pitchFamily="34" charset="0"/>
              </a:rPr>
              <a:t> Right Catheter </a:t>
            </a:r>
            <a:r>
              <a:rPr lang="en-US" altLang="ko-KR" sz="3200" b="1" dirty="0" smtClean="0">
                <a:latin typeface="Arial Narrow" panose="020B0606020202030204" pitchFamily="34" charset="0"/>
                <a:cs typeface="Calibri" pitchFamily="34" charset="0"/>
              </a:rPr>
              <a:t>&amp; Wire </a:t>
            </a:r>
            <a:r>
              <a:rPr lang="en-US" altLang="ko-KR" sz="3200" b="1" dirty="0" smtClean="0">
                <a:latin typeface="Arial Narrow" panose="020B0606020202030204" pitchFamily="34" charset="0"/>
                <a:cs typeface="Calibri" pitchFamily="34" charset="0"/>
              </a:rPr>
              <a:t>.</a:t>
            </a:r>
            <a:r>
              <a:rPr lang="en-US" altLang="ko-KR" sz="3200" b="1" dirty="0" smtClean="0">
                <a:latin typeface="Arial Narrow" panose="020B0606020202030204" pitchFamily="34" charset="0"/>
                <a:cs typeface="Calibri" pitchFamily="34" charset="0"/>
              </a:rPr>
              <a:t>035” </a:t>
            </a:r>
            <a:endParaRPr lang="ko-KR" altLang="en-US" sz="3200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4" name="CardiacVeinWiring_LAO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46" y="1581149"/>
            <a:ext cx="4514850" cy="4514850"/>
          </a:xfrm>
        </p:spPr>
      </p:pic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940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3800" b="1" dirty="0" smtClean="0">
                <a:latin typeface="Arial Narrow" panose="020B0606020202030204" pitchFamily="34" charset="0"/>
                <a:cs typeface="Calibri" pitchFamily="34" charset="0"/>
              </a:rPr>
              <a:t>Cardiac </a:t>
            </a:r>
            <a:r>
              <a:rPr lang="en-US" altLang="ko-KR" sz="3800" b="1" dirty="0" err="1" smtClean="0">
                <a:latin typeface="Arial Narrow" panose="020B0606020202030204" pitchFamily="34" charset="0"/>
                <a:cs typeface="Calibri" pitchFamily="34" charset="0"/>
              </a:rPr>
              <a:t>Venogram</a:t>
            </a:r>
            <a:r>
              <a:rPr lang="en-US" altLang="ko-KR" sz="3800" b="1" dirty="0" smtClean="0">
                <a:latin typeface="Arial Narrow" panose="020B0606020202030204" pitchFamily="34" charset="0"/>
                <a:cs typeface="Calibri" pitchFamily="34" charset="0"/>
              </a:rPr>
              <a:t> with </a:t>
            </a:r>
            <a:r>
              <a:rPr lang="en-US" altLang="ko-KR" sz="3800" b="1" dirty="0" err="1" smtClean="0">
                <a:latin typeface="Arial Narrow" panose="020B0606020202030204" pitchFamily="34" charset="0"/>
                <a:cs typeface="Calibri" pitchFamily="34" charset="0"/>
              </a:rPr>
              <a:t>Judkins</a:t>
            </a:r>
            <a:r>
              <a:rPr lang="en-US" altLang="ko-KR" sz="3800" b="1" dirty="0" smtClean="0">
                <a:latin typeface="Arial Narrow" panose="020B0606020202030204" pitchFamily="34" charset="0"/>
                <a:cs typeface="Calibri" pitchFamily="34" charset="0"/>
              </a:rPr>
              <a:t> Right Catheter </a:t>
            </a:r>
            <a:endParaRPr lang="ko-KR" altLang="en-US" sz="3800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4" name="CardiacVenogram_RAO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6" y="1581149"/>
            <a:ext cx="4514850" cy="4514850"/>
          </a:xfrm>
        </p:spPr>
      </p:pic>
      <p:pic>
        <p:nvPicPr>
          <p:cNvPr id="6" name="CardiacVenogram_LAO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0096" y="1581149"/>
            <a:ext cx="4514850" cy="4514850"/>
          </a:xfrm>
        </p:spPr>
      </p:pic>
    </p:spTree>
    <p:extLst>
      <p:ext uri="{BB962C8B-B14F-4D97-AF65-F5344CB8AC3E}">
        <p14:creationId xmlns:p14="http://schemas.microsoft.com/office/powerpoint/2010/main" val="24686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Position of 2-Fr </a:t>
            </a:r>
            <a:r>
              <a:rPr lang="en-US" altLang="ko-KR" b="1" dirty="0" err="1" smtClean="0">
                <a:latin typeface="Arial Narrow" panose="020B0606020202030204" pitchFamily="34" charset="0"/>
                <a:cs typeface="Calibri" pitchFamily="34" charset="0"/>
              </a:rPr>
              <a:t>Octapolar</a:t>
            </a: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 Catheter 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6" name="내용 개체 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10096" y="1570220"/>
            <a:ext cx="4514850" cy="4514850"/>
          </a:xfrm>
          <a:prstGeom prst="rect">
            <a:avLst/>
          </a:prstGeom>
        </p:spPr>
      </p:pic>
      <p:pic>
        <p:nvPicPr>
          <p:cNvPr id="7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446" y="1570220"/>
            <a:ext cx="4514850" cy="4514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5661" y="2996648"/>
            <a:ext cx="1677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err="1" smtClean="0">
                <a:latin typeface="Arial Narrow" panose="020B0606020202030204" pitchFamily="34" charset="0"/>
              </a:rPr>
              <a:t>Judkins</a:t>
            </a:r>
            <a:r>
              <a:rPr lang="en-US" altLang="ko-KR" sz="2400" dirty="0" smtClean="0">
                <a:latin typeface="Arial Narrow" panose="020B0606020202030204" pitchFamily="34" charset="0"/>
              </a:rPr>
              <a:t> right </a:t>
            </a:r>
          </a:p>
          <a:p>
            <a:pPr algn="r"/>
            <a:r>
              <a:rPr lang="en-US" altLang="ko-KR" sz="2400" dirty="0" smtClean="0">
                <a:latin typeface="Arial Narrow" panose="020B0606020202030204" pitchFamily="34" charset="0"/>
              </a:rPr>
              <a:t>catheter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cxnSp>
        <p:nvCxnSpPr>
          <p:cNvPr id="9" name="직선 화살표 연결선 8"/>
          <p:cNvCxnSpPr>
            <a:stCxn id="8" idx="3"/>
          </p:cNvCxnSpPr>
          <p:nvPr/>
        </p:nvCxnSpPr>
        <p:spPr>
          <a:xfrm flipV="1">
            <a:off x="7712722" y="3259015"/>
            <a:ext cx="482842" cy="15313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41632" y="1802665"/>
            <a:ext cx="1757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</a:rPr>
              <a:t>2-Fr </a:t>
            </a:r>
            <a:r>
              <a:rPr lang="en-US" altLang="ko-KR" sz="2400" dirty="0" err="1" smtClean="0">
                <a:latin typeface="Arial Narrow" panose="020B0606020202030204" pitchFamily="34" charset="0"/>
              </a:rPr>
              <a:t>octapolar</a:t>
            </a:r>
            <a:endParaRPr lang="en-US" altLang="ko-KR" sz="2400" dirty="0" smtClean="0">
              <a:latin typeface="Arial Narrow" panose="020B0606020202030204" pitchFamily="34" charset="0"/>
            </a:endParaRPr>
          </a:p>
          <a:p>
            <a:pPr algn="r"/>
            <a:r>
              <a:rPr lang="en-US" altLang="ko-KR" sz="2400" dirty="0" smtClean="0">
                <a:latin typeface="Arial Narrow" panose="020B0606020202030204" pitchFamily="34" charset="0"/>
              </a:rPr>
              <a:t>catheter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cxnSp>
        <p:nvCxnSpPr>
          <p:cNvPr id="11" name="직선 화살표 연결선 10"/>
          <p:cNvCxnSpPr>
            <a:stCxn id="10" idx="3"/>
          </p:cNvCxnSpPr>
          <p:nvPr/>
        </p:nvCxnSpPr>
        <p:spPr>
          <a:xfrm>
            <a:off x="6599030" y="2218164"/>
            <a:ext cx="505154" cy="3609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55449" y="5090406"/>
            <a:ext cx="1667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rial Narrow" panose="020B0606020202030204" pitchFamily="34" charset="0"/>
              </a:rPr>
              <a:t>Non-braided </a:t>
            </a:r>
          </a:p>
          <a:p>
            <a:r>
              <a:rPr lang="en-US" altLang="ko-KR" sz="2400" dirty="0" smtClean="0">
                <a:latin typeface="Arial Narrow" panose="020B0606020202030204" pitchFamily="34" charset="0"/>
              </a:rPr>
              <a:t>SL-1 sheath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cxnSp>
        <p:nvCxnSpPr>
          <p:cNvPr id="15" name="직선 화살표 연결선 14"/>
          <p:cNvCxnSpPr>
            <a:stCxn id="14" idx="1"/>
          </p:cNvCxnSpPr>
          <p:nvPr/>
        </p:nvCxnSpPr>
        <p:spPr>
          <a:xfrm flipH="1">
            <a:off x="6189787" y="5505905"/>
            <a:ext cx="465662" cy="16806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82705" y="3655430"/>
            <a:ext cx="1677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err="1" smtClean="0">
                <a:latin typeface="Arial Narrow" panose="020B0606020202030204" pitchFamily="34" charset="0"/>
              </a:rPr>
              <a:t>Judkins</a:t>
            </a:r>
            <a:r>
              <a:rPr lang="en-US" altLang="ko-KR" sz="2400" dirty="0" smtClean="0">
                <a:latin typeface="Arial Narrow" panose="020B0606020202030204" pitchFamily="34" charset="0"/>
              </a:rPr>
              <a:t> right </a:t>
            </a:r>
          </a:p>
          <a:p>
            <a:pPr algn="r"/>
            <a:r>
              <a:rPr lang="en-US" altLang="ko-KR" sz="2400" dirty="0" smtClean="0">
                <a:latin typeface="Arial Narrow" panose="020B0606020202030204" pitchFamily="34" charset="0"/>
              </a:rPr>
              <a:t>catheter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cxnSp>
        <p:nvCxnSpPr>
          <p:cNvPr id="21" name="직선 화살표 연결선 20"/>
          <p:cNvCxnSpPr>
            <a:stCxn id="20" idx="1"/>
          </p:cNvCxnSpPr>
          <p:nvPr/>
        </p:nvCxnSpPr>
        <p:spPr>
          <a:xfrm flipH="1" flipV="1">
            <a:off x="2309446" y="3878167"/>
            <a:ext cx="373259" cy="19276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9153" y="1744050"/>
            <a:ext cx="1757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</a:rPr>
              <a:t>2-Fr </a:t>
            </a:r>
            <a:r>
              <a:rPr lang="en-US" altLang="ko-KR" sz="2400" dirty="0" err="1" smtClean="0">
                <a:latin typeface="Arial Narrow" panose="020B0606020202030204" pitchFamily="34" charset="0"/>
              </a:rPr>
              <a:t>octapolar</a:t>
            </a:r>
            <a:endParaRPr lang="en-US" altLang="ko-KR" sz="2400" dirty="0" smtClean="0">
              <a:latin typeface="Arial Narrow" panose="020B0606020202030204" pitchFamily="34" charset="0"/>
            </a:endParaRPr>
          </a:p>
          <a:p>
            <a:pPr algn="r"/>
            <a:r>
              <a:rPr lang="en-US" altLang="ko-KR" sz="2400" dirty="0" smtClean="0">
                <a:latin typeface="Arial Narrow" panose="020B0606020202030204" pitchFamily="34" charset="0"/>
              </a:rPr>
              <a:t>catheter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cxnSp>
        <p:nvCxnSpPr>
          <p:cNvPr id="23" name="직선 화살표 연결선 22"/>
          <p:cNvCxnSpPr>
            <a:stCxn id="22" idx="3"/>
          </p:cNvCxnSpPr>
          <p:nvPr/>
        </p:nvCxnSpPr>
        <p:spPr>
          <a:xfrm>
            <a:off x="2086551" y="2159549"/>
            <a:ext cx="734319" cy="30979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80973" y="5031791"/>
            <a:ext cx="1608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rial Narrow" panose="020B0606020202030204" pitchFamily="34" charset="0"/>
              </a:rPr>
              <a:t>Non-braided </a:t>
            </a:r>
          </a:p>
          <a:p>
            <a:r>
              <a:rPr lang="en-US" altLang="ko-KR" sz="2400" dirty="0" smtClean="0">
                <a:latin typeface="Arial Narrow" panose="020B0606020202030204" pitchFamily="34" charset="0"/>
              </a:rPr>
              <a:t>SL-1 sheath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cxnSp>
        <p:nvCxnSpPr>
          <p:cNvPr id="25" name="직선 화살표 연결선 24"/>
          <p:cNvCxnSpPr>
            <a:stCxn id="24" idx="1"/>
          </p:cNvCxnSpPr>
          <p:nvPr/>
        </p:nvCxnSpPr>
        <p:spPr>
          <a:xfrm flipH="1">
            <a:off x="762001" y="5447290"/>
            <a:ext cx="618972" cy="5861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7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내용 개체 틀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98"/>
            <a:ext cx="9143999" cy="6464402"/>
          </a:xfr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0" y="-4762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PVC mapping in AIV &amp; GCV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736123" y="2110154"/>
            <a:ext cx="785447" cy="52753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45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3300" b="1" dirty="0" smtClean="0">
                <a:latin typeface="Arial Narrow" panose="020B0606020202030204" pitchFamily="34" charset="0"/>
                <a:cs typeface="Calibri" pitchFamily="34" charset="0"/>
              </a:rPr>
              <a:t>Exchange of </a:t>
            </a:r>
            <a:r>
              <a:rPr lang="en-US" altLang="ko-KR" sz="3300" b="1" dirty="0" err="1" smtClean="0">
                <a:latin typeface="Arial Narrow" panose="020B0606020202030204" pitchFamily="34" charset="0"/>
                <a:cs typeface="Calibri" pitchFamily="34" charset="0"/>
              </a:rPr>
              <a:t>Octapolar</a:t>
            </a:r>
            <a:r>
              <a:rPr lang="en-US" altLang="ko-KR" sz="3300" b="1" dirty="0" smtClean="0">
                <a:latin typeface="Arial Narrow" panose="020B0606020202030204" pitchFamily="34" charset="0"/>
                <a:cs typeface="Calibri" pitchFamily="34" charset="0"/>
              </a:rPr>
              <a:t> Catheter for Ablation Catheter</a:t>
            </a:r>
            <a:endParaRPr lang="ko-KR" altLang="en-US" sz="3300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4" name="CardiacVeinDecatheterization_LAO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46" y="1581149"/>
            <a:ext cx="4514850" cy="4514850"/>
          </a:xfrm>
        </p:spPr>
      </p:pic>
      <p:pic>
        <p:nvPicPr>
          <p:cNvPr id="8" name="내용 개체 틀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10096" y="1581943"/>
            <a:ext cx="4514850" cy="4514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4677" y="2874745"/>
            <a:ext cx="153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dirty="0" smtClean="0">
                <a:latin typeface="Arial Narrow" panose="020B0606020202030204" pitchFamily="34" charset="0"/>
              </a:rPr>
              <a:t>Tip of </a:t>
            </a:r>
          </a:p>
          <a:p>
            <a:pPr algn="r"/>
            <a:r>
              <a:rPr lang="en-US" altLang="ko-KR" sz="2400" dirty="0" smtClean="0">
                <a:latin typeface="Arial Narrow" panose="020B0606020202030204" pitchFamily="34" charset="0"/>
              </a:rPr>
              <a:t>SL-1 sheath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cxnSp>
        <p:nvCxnSpPr>
          <p:cNvPr id="9" name="직선 화살표 연결선 8"/>
          <p:cNvCxnSpPr>
            <a:stCxn id="7" idx="3"/>
          </p:cNvCxnSpPr>
          <p:nvPr/>
        </p:nvCxnSpPr>
        <p:spPr>
          <a:xfrm>
            <a:off x="3202440" y="3290244"/>
            <a:ext cx="736514" cy="13289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0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4200" b="1" dirty="0" smtClean="0">
                <a:latin typeface="Arial Narrow" panose="020B0606020202030204" pitchFamily="34" charset="0"/>
                <a:cs typeface="Calibri" pitchFamily="34" charset="0"/>
              </a:rPr>
              <a:t>Cardiac </a:t>
            </a:r>
            <a:r>
              <a:rPr lang="en-US" altLang="ko-KR" sz="4200" b="1" dirty="0" err="1" smtClean="0">
                <a:latin typeface="Arial Narrow" panose="020B0606020202030204" pitchFamily="34" charset="0"/>
                <a:cs typeface="Calibri" pitchFamily="34" charset="0"/>
              </a:rPr>
              <a:t>Venogram</a:t>
            </a:r>
            <a:r>
              <a:rPr lang="en-US" altLang="ko-KR" sz="4200" b="1" dirty="0" smtClean="0">
                <a:latin typeface="Arial Narrow" panose="020B0606020202030204" pitchFamily="34" charset="0"/>
                <a:cs typeface="Calibri" pitchFamily="34" charset="0"/>
              </a:rPr>
              <a:t> with Ablation Catheter</a:t>
            </a:r>
            <a:endParaRPr lang="ko-KR" altLang="en-US" sz="4200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4" name="CardiacVeinAblationCatheter_RAO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6" y="1581149"/>
            <a:ext cx="4514850" cy="4514850"/>
          </a:xfrm>
        </p:spPr>
      </p:pic>
      <p:pic>
        <p:nvPicPr>
          <p:cNvPr id="6" name="CardiacVeinAblationCatheter_LAO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0096" y="1581149"/>
            <a:ext cx="4514850" cy="4514850"/>
          </a:xfrm>
        </p:spPr>
      </p:pic>
    </p:spTree>
    <p:extLst>
      <p:ext uri="{BB962C8B-B14F-4D97-AF65-F5344CB8AC3E}">
        <p14:creationId xmlns:p14="http://schemas.microsoft.com/office/powerpoint/2010/main" val="38631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98"/>
            <a:ext cx="9143999" cy="6464402"/>
          </a:xfr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0" y="-4762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>
                <a:latin typeface="Arial Narrow" panose="020B0606020202030204" pitchFamily="34" charset="0"/>
                <a:cs typeface="Calibri" pitchFamily="34" charset="0"/>
              </a:rPr>
              <a:t>RFCA at Junction of AIV/GCV 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736123" y="2168769"/>
            <a:ext cx="785447" cy="6096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3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Anatomy of Cardiac Veins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t="20078" r="50040" b="6345"/>
          <a:stretch/>
        </p:blipFill>
        <p:spPr bwMode="auto">
          <a:xfrm>
            <a:off x="4572558" y="1768266"/>
            <a:ext cx="4571438" cy="3965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l="50086" t="25744" b="675"/>
          <a:stretch/>
        </p:blipFill>
        <p:spPr bwMode="auto">
          <a:xfrm>
            <a:off x="0" y="1768146"/>
            <a:ext cx="4567230" cy="396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90939" y="5294741"/>
            <a:ext cx="74571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MCV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9583" y="5747991"/>
            <a:ext cx="77457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Arial Narrow" panose="020B0606020202030204" pitchFamily="34" charset="0"/>
                <a:cs typeface="Calibri" pitchFamily="34" charset="0"/>
              </a:rPr>
              <a:t>LAO</a:t>
            </a:r>
            <a:endParaRPr lang="ko-KR" altLang="en-US" sz="28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2442" y="5747991"/>
            <a:ext cx="8242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Arial Narrow" panose="020B0606020202030204" pitchFamily="34" charset="0"/>
                <a:cs typeface="Calibri" pitchFamily="34" charset="0"/>
              </a:rPr>
              <a:t>RAO</a:t>
            </a:r>
            <a:endParaRPr lang="ko-KR" altLang="en-US" sz="28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4498" y="6484404"/>
            <a:ext cx="36397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A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Habib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, et al.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Europace</a:t>
            </a:r>
            <a:r>
              <a:rPr lang="en-US" altLang="ko-KR" i="1" dirty="0">
                <a:latin typeface="Arial Narrow" panose="020B0606020202030204" pitchFamily="34" charset="0"/>
                <a:cs typeface="Calibri" pitchFamily="34" charset="0"/>
              </a:rPr>
              <a:t>.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2009;11:v15-21</a:t>
            </a:r>
            <a:endParaRPr lang="ko-KR" altLang="en-US" i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2929" y="4348338"/>
            <a:ext cx="53572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CS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6007" y="5119191"/>
            <a:ext cx="7040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SCV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5078717"/>
            <a:ext cx="71352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PVV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07610" y="3903439"/>
            <a:ext cx="6896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LCV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2031" y="3287459"/>
            <a:ext cx="6983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err="1" smtClean="0">
                <a:latin typeface="Arial Narrow" panose="020B0606020202030204" pitchFamily="34" charset="0"/>
                <a:cs typeface="Calibri" pitchFamily="34" charset="0"/>
              </a:rPr>
              <a:t>VoM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3085" y="2778295"/>
            <a:ext cx="6062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AIV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5856" y="2778295"/>
            <a:ext cx="7264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GCV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7166" y="3426367"/>
            <a:ext cx="53572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CS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12021" y="2274239"/>
            <a:ext cx="7264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GCV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2552" y="3138335"/>
            <a:ext cx="6062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AIV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08512" y="2562271"/>
            <a:ext cx="6983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err="1" smtClean="0">
                <a:latin typeface="Arial Narrow" panose="020B0606020202030204" pitchFamily="34" charset="0"/>
                <a:cs typeface="Calibri" pitchFamily="34" charset="0"/>
              </a:rPr>
              <a:t>VoM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5743" y="2820686"/>
            <a:ext cx="6896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LCV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81139" y="3354359"/>
            <a:ext cx="71353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PVV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59352" y="3900806"/>
            <a:ext cx="74571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MCV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26388" y="4332854"/>
            <a:ext cx="7040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SCV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3D Mapping for PVC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4" name="propagation2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8" y="1437176"/>
            <a:ext cx="4685842" cy="5414795"/>
          </a:xfrm>
        </p:spPr>
      </p:pic>
      <p:pic>
        <p:nvPicPr>
          <p:cNvPr id="9" name="내용 개체 틀 8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52" y="1437175"/>
            <a:ext cx="4715794" cy="5414796"/>
          </a:xfrm>
        </p:spPr>
      </p:pic>
      <p:sp>
        <p:nvSpPr>
          <p:cNvPr id="10" name="TextBox 9"/>
          <p:cNvSpPr txBox="1"/>
          <p:nvPr/>
        </p:nvSpPr>
        <p:spPr>
          <a:xfrm>
            <a:off x="6224953" y="6356038"/>
            <a:ext cx="287450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ko-KR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Thanks to Su Kyung Oh</a:t>
            </a:r>
            <a:endParaRPr lang="ko-KR" altLang="en-US" sz="24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3D Mapping for PVC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1"/>
          <a:stretch/>
        </p:blipFill>
        <p:spPr>
          <a:xfrm>
            <a:off x="4740059" y="1396115"/>
            <a:ext cx="4392218" cy="5468480"/>
          </a:xfrm>
        </p:spPr>
      </p:pic>
      <p:pic>
        <p:nvPicPr>
          <p:cNvPr id="6" name="propagation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3" y="1396114"/>
            <a:ext cx="4750256" cy="5468481"/>
          </a:xfrm>
        </p:spPr>
      </p:pic>
      <p:sp>
        <p:nvSpPr>
          <p:cNvPr id="8" name="TextBox 7"/>
          <p:cNvSpPr txBox="1"/>
          <p:nvPr/>
        </p:nvSpPr>
        <p:spPr>
          <a:xfrm>
            <a:off x="6224953" y="6356038"/>
            <a:ext cx="287450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ko-KR" sz="2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Thanks to Su Kyung Oh</a:t>
            </a:r>
            <a:endParaRPr lang="ko-KR" altLang="en-US" sz="24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RFCA at Junction of AIV/GCV 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6" name="내용 개체 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10096" y="1581943"/>
            <a:ext cx="4514850" cy="4514850"/>
          </a:xfrm>
          <a:prstGeom prst="rect">
            <a:avLst/>
          </a:prstGeom>
        </p:spPr>
      </p:pic>
      <p:pic>
        <p:nvPicPr>
          <p:cNvPr id="7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446" y="1581943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2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Summary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ECG features</a:t>
            </a:r>
          </a:p>
          <a:p>
            <a:pPr lvl="1"/>
            <a:r>
              <a:rPr lang="en-US" altLang="ko-KR" sz="2800" dirty="0" err="1">
                <a:latin typeface="Arial Narrow" panose="020B0606020202030204" pitchFamily="34" charset="0"/>
              </a:rPr>
              <a:t>rS</a:t>
            </a:r>
            <a:r>
              <a:rPr lang="en-US" altLang="ko-KR" sz="2800" dirty="0">
                <a:latin typeface="Arial Narrow" panose="020B0606020202030204" pitchFamily="34" charset="0"/>
              </a:rPr>
              <a:t> or “w” pattern in lead I</a:t>
            </a:r>
          </a:p>
          <a:p>
            <a:pPr lvl="1"/>
            <a:r>
              <a:rPr lang="en-US" altLang="ko-KR" sz="2800" dirty="0" smtClean="0">
                <a:latin typeface="Arial Narrow" panose="020B0606020202030204" pitchFamily="34" charset="0"/>
              </a:rPr>
              <a:t>Precordial </a:t>
            </a:r>
            <a:r>
              <a:rPr lang="en-US" altLang="ko-KR" sz="2800" dirty="0">
                <a:latin typeface="Arial Narrow" panose="020B0606020202030204" pitchFamily="34" charset="0"/>
              </a:rPr>
              <a:t>pattern </a:t>
            </a:r>
            <a:r>
              <a:rPr lang="en-US" altLang="ko-KR" sz="2800" dirty="0" smtClean="0">
                <a:latin typeface="Arial Narrow" panose="020B0606020202030204" pitchFamily="34" charset="0"/>
              </a:rPr>
              <a:t>break</a:t>
            </a:r>
          </a:p>
          <a:p>
            <a:pPr lvl="1"/>
            <a:r>
              <a:rPr lang="en-US" altLang="ko-KR" sz="2800" dirty="0" smtClean="0">
                <a:latin typeface="Arial Narrow" panose="020B0606020202030204" pitchFamily="34" charset="0"/>
              </a:rPr>
              <a:t>MDI </a:t>
            </a:r>
            <a:r>
              <a:rPr lang="en-US" altLang="ko-KR" sz="2800" dirty="0">
                <a:latin typeface="Arial Narrow" panose="020B0606020202030204" pitchFamily="34" charset="0"/>
              </a:rPr>
              <a:t>&gt; 0.55 </a:t>
            </a:r>
            <a:endParaRPr lang="ko-KR" altLang="en-US" sz="28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Mapping in AIV/GCV</a:t>
            </a:r>
          </a:p>
          <a:p>
            <a:pPr lvl="1">
              <a:lnSpc>
                <a:spcPct val="100000"/>
              </a:lnSpc>
            </a:pPr>
            <a:r>
              <a:rPr lang="en-US" altLang="ko-KR" sz="2800" dirty="0" smtClean="0">
                <a:latin typeface="Arial Narrow" panose="020B0606020202030204" pitchFamily="34" charset="0"/>
                <a:cs typeface="Calibri" pitchFamily="34" charset="0"/>
              </a:rPr>
              <a:t>Insertion of non-braided SL-1 sheath with ablation catheter to GCV </a:t>
            </a:r>
            <a:r>
              <a:rPr lang="en-US" altLang="ko-KR" sz="2800" dirty="0" smtClean="0">
                <a:cs typeface="Calibri" pitchFamily="34" charset="0"/>
              </a:rPr>
              <a:t>→</a:t>
            </a:r>
            <a:r>
              <a:rPr lang="en-US" altLang="ko-KR" sz="2800" dirty="0" smtClean="0">
                <a:latin typeface="Arial Narrow" panose="020B0606020202030204" pitchFamily="34" charset="0"/>
                <a:cs typeface="Calibri" pitchFamily="34" charset="0"/>
              </a:rPr>
              <a:t> insertion of </a:t>
            </a:r>
            <a:r>
              <a:rPr lang="en-US" altLang="ko-KR" sz="2800" dirty="0" err="1" smtClean="0">
                <a:latin typeface="Arial Narrow" panose="020B0606020202030204" pitchFamily="34" charset="0"/>
                <a:cs typeface="Calibri" pitchFamily="34" charset="0"/>
              </a:rPr>
              <a:t>Judkins</a:t>
            </a:r>
            <a:r>
              <a:rPr lang="en-US" altLang="ko-KR" sz="2800" dirty="0" smtClean="0">
                <a:latin typeface="Arial Narrow" panose="020B0606020202030204" pitchFamily="34" charset="0"/>
                <a:cs typeface="Calibri" pitchFamily="34" charset="0"/>
              </a:rPr>
              <a:t> right catheter with .035” wire to AIV </a:t>
            </a:r>
            <a:r>
              <a:rPr lang="en-US" altLang="ko-KR" sz="2800" dirty="0">
                <a:cs typeface="Calibri" pitchFamily="34" charset="0"/>
              </a:rPr>
              <a:t>→</a:t>
            </a:r>
            <a:r>
              <a:rPr lang="en-US" altLang="ko-KR" sz="2800" dirty="0" smtClean="0">
                <a:latin typeface="Arial Narrow" panose="020B0606020202030204" pitchFamily="34" charset="0"/>
                <a:cs typeface="Calibri" pitchFamily="34" charset="0"/>
              </a:rPr>
              <a:t> cardiac </a:t>
            </a:r>
            <a:r>
              <a:rPr lang="en-US" altLang="ko-KR" sz="2800" dirty="0" err="1" smtClean="0">
                <a:latin typeface="Arial Narrow" panose="020B0606020202030204" pitchFamily="34" charset="0"/>
                <a:cs typeface="Calibri" pitchFamily="34" charset="0"/>
              </a:rPr>
              <a:t>venogram</a:t>
            </a:r>
            <a:r>
              <a:rPr lang="en-US" altLang="ko-KR" sz="2800" dirty="0" smtClean="0">
                <a:latin typeface="Arial Narrow" panose="020B0606020202030204" pitchFamily="34" charset="0"/>
                <a:cs typeface="Calibri" pitchFamily="34" charset="0"/>
              </a:rPr>
              <a:t> </a:t>
            </a:r>
            <a:r>
              <a:rPr lang="en-US" altLang="ko-KR" sz="2800" dirty="0">
                <a:cs typeface="Calibri" pitchFamily="34" charset="0"/>
              </a:rPr>
              <a:t>→</a:t>
            </a:r>
            <a:r>
              <a:rPr lang="en-US" altLang="ko-KR" sz="2800" dirty="0">
                <a:latin typeface="Arial Narrow" panose="020B0606020202030204" pitchFamily="34" charset="0"/>
                <a:cs typeface="Calibri" pitchFamily="34" charset="0"/>
              </a:rPr>
              <a:t> </a:t>
            </a:r>
            <a:r>
              <a:rPr lang="en-US" altLang="ko-KR" sz="2800" dirty="0" smtClean="0">
                <a:latin typeface="Arial Narrow" panose="020B0606020202030204" pitchFamily="34" charset="0"/>
                <a:cs typeface="Calibri" pitchFamily="34" charset="0"/>
              </a:rPr>
              <a:t>2-Fr </a:t>
            </a:r>
            <a:r>
              <a:rPr lang="en-US" altLang="ko-KR" sz="2800" dirty="0" err="1" smtClean="0">
                <a:latin typeface="Arial Narrow" panose="020B0606020202030204" pitchFamily="34" charset="0"/>
                <a:cs typeface="Calibri" pitchFamily="34" charset="0"/>
              </a:rPr>
              <a:t>octapolar</a:t>
            </a:r>
            <a:r>
              <a:rPr lang="en-US" altLang="ko-KR" sz="2800" dirty="0" smtClean="0">
                <a:latin typeface="Arial Narrow" panose="020B0606020202030204" pitchFamily="34" charset="0"/>
                <a:cs typeface="Calibri" pitchFamily="34" charset="0"/>
              </a:rPr>
              <a:t> catheter</a:t>
            </a:r>
          </a:p>
        </p:txBody>
      </p:sp>
    </p:spTree>
    <p:extLst>
      <p:ext uri="{BB962C8B-B14F-4D97-AF65-F5344CB8AC3E}">
        <p14:creationId xmlns:p14="http://schemas.microsoft.com/office/powerpoint/2010/main" val="298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Summary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2600" b="1" dirty="0" smtClean="0">
                <a:latin typeface="Arial Narrow" panose="020B0606020202030204" pitchFamily="34" charset="0"/>
                <a:cs typeface="Calibri" pitchFamily="34" charset="0"/>
              </a:rPr>
              <a:t>Successful RFCA site in </a:t>
            </a:r>
            <a:r>
              <a:rPr lang="en-US" altLang="ko-KR" sz="2600" b="1" dirty="0">
                <a:latin typeface="Arial Narrow" panose="020B0606020202030204" pitchFamily="34" charset="0"/>
                <a:cs typeface="Calibri" pitchFamily="34" charset="0"/>
              </a:rPr>
              <a:t>AIV/GCG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Activation time from onset of QRS ≥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 25 </a:t>
            </a:r>
            <a:r>
              <a:rPr lang="en-US" altLang="ko-KR" sz="2600" dirty="0" err="1">
                <a:latin typeface="Arial Narrow" panose="020B0606020202030204" pitchFamily="34" charset="0"/>
                <a:cs typeface="Calibri" pitchFamily="34" charset="0"/>
              </a:rPr>
              <a:t>ms</a:t>
            </a:r>
            <a:endParaRPr lang="en-US" altLang="ko-KR" sz="2600" dirty="0">
              <a:latin typeface="Arial Narrow" panose="020B0606020202030204" pitchFamily="34" charset="0"/>
              <a:cs typeface="Calibri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Steep QS pattern in unipolar mapping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QRS matching in 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≥ 11 </a:t>
            </a: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leads in pace-mapping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2600" b="1" dirty="0">
                <a:latin typeface="Arial Narrow" panose="020B0606020202030204" pitchFamily="34" charset="0"/>
                <a:cs typeface="Calibri" pitchFamily="34" charset="0"/>
              </a:rPr>
              <a:t>RFCA site in AIV/GCG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Left coronary angiography before RFCA; distance ≥ 5 mm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Power &lt; 40 </a:t>
            </a: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Watts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Duration 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&lt; 60 </a:t>
            </a: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sec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Initial impedance 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&lt; 270 </a:t>
            </a:r>
            <a:r>
              <a:rPr lang="el-GR" altLang="ko-KR" sz="2600" dirty="0">
                <a:latin typeface="Arial Narrow" panose="020B0606020202030204" pitchFamily="34" charset="0"/>
                <a:cs typeface="Calibri" pitchFamily="34" charset="0"/>
              </a:rPr>
              <a:t>Ω</a:t>
            </a:r>
            <a:endParaRPr lang="en-US" altLang="ko-KR" sz="2600" dirty="0">
              <a:latin typeface="Arial Narrow" panose="020B0606020202030204" pitchFamily="34" charset="0"/>
              <a:cs typeface="Calibri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High-flow irrigation in case of high impedance</a:t>
            </a:r>
          </a:p>
        </p:txBody>
      </p:sp>
    </p:spTree>
    <p:extLst>
      <p:ext uri="{BB962C8B-B14F-4D97-AF65-F5344CB8AC3E}">
        <p14:creationId xmlns:p14="http://schemas.microsoft.com/office/powerpoint/2010/main" val="402302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60" y="0"/>
            <a:ext cx="12192000" cy="6858000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2036" y="592941"/>
            <a:ext cx="8334013" cy="10977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ea typeface="함초롬바탕" panose="02030504000101010101" pitchFamily="18" charset="-127"/>
                <a:cs typeface="함초롬바탕" panose="02030504000101010101" pitchFamily="18" charset="-127"/>
              </a:rPr>
              <a:t>Thank you!</a:t>
            </a:r>
            <a:endParaRPr lang="ko-KR" altLang="en-US" sz="2000" i="1" dirty="0">
              <a:latin typeface="Arial Narrow" panose="020B0606020202030204" pitchFamily="34" charset="0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t="2308"/>
          <a:stretch/>
        </p:blipFill>
        <p:spPr>
          <a:xfrm>
            <a:off x="2130708" y="4903972"/>
            <a:ext cx="1434613" cy="176945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" b="7267"/>
          <a:stretch/>
        </p:blipFill>
        <p:spPr>
          <a:xfrm>
            <a:off x="3863046" y="4904392"/>
            <a:ext cx="1436624" cy="177148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r="-1" b="8940"/>
          <a:stretch/>
        </p:blipFill>
        <p:spPr>
          <a:xfrm>
            <a:off x="5588760" y="4905096"/>
            <a:ext cx="1432058" cy="177487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0"/>
          <a:stretch/>
        </p:blipFill>
        <p:spPr>
          <a:xfrm>
            <a:off x="7311660" y="4905029"/>
            <a:ext cx="1434389" cy="1766785"/>
          </a:xfrm>
          <a:prstGeom prst="rect">
            <a:avLst/>
          </a:prstGeom>
        </p:spPr>
      </p:pic>
      <p:pic>
        <p:nvPicPr>
          <p:cNvPr id="1026" name="Picture 2" descr="박제욱 썸네일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t="5952" r="13947" b="28300"/>
          <a:stretch/>
        </p:blipFill>
        <p:spPr bwMode="auto">
          <a:xfrm>
            <a:off x="412651" y="2930769"/>
            <a:ext cx="1436623" cy="17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"/>
          <a:stretch/>
        </p:blipFill>
        <p:spPr>
          <a:xfrm>
            <a:off x="412036" y="4904113"/>
            <a:ext cx="1437238" cy="178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0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Valves in the Cardiac Veins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endParaRPr lang="en-US" altLang="ko-KR" sz="2800" dirty="0" smtClean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1788"/>
          <a:stretch>
            <a:fillRect/>
          </a:stretch>
        </p:blipFill>
        <p:spPr bwMode="auto">
          <a:xfrm>
            <a:off x="0" y="1500140"/>
            <a:ext cx="9144000" cy="503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94498" y="6484404"/>
            <a:ext cx="363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A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Habib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, et al.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Europace</a:t>
            </a:r>
            <a:r>
              <a:rPr lang="en-US" altLang="ko-KR" i="1" dirty="0">
                <a:latin typeface="Arial Narrow" panose="020B0606020202030204" pitchFamily="34" charset="0"/>
                <a:cs typeface="Calibri" pitchFamily="34" charset="0"/>
              </a:rPr>
              <a:t>.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2009;11:v15-21</a:t>
            </a:r>
            <a:endParaRPr lang="ko-KR" altLang="en-US" i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5202" y="2360478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GCV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8425" y="1980457"/>
            <a:ext cx="698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err="1" smtClean="0">
                <a:latin typeface="Arial Narrow" panose="020B0606020202030204" pitchFamily="34" charset="0"/>
                <a:cs typeface="Calibri" pitchFamily="34" charset="0"/>
              </a:rPr>
              <a:t>VoM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3542" y="4477833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SCV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7467" y="5453607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MCV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2860" y="3530006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latin typeface="Arial Narrow" panose="020B0606020202030204" pitchFamily="34" charset="0"/>
                <a:cs typeface="Calibri" pitchFamily="34" charset="0"/>
              </a:rPr>
              <a:t>LCV</a:t>
            </a:r>
            <a:endParaRPr lang="ko-KR" altLang="en-US" sz="2400" dirty="0">
              <a:latin typeface="Arial Narrow" panose="020B0606020202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3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Coronary Arteries &amp; Cardiac Veins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6" name="Picture 2" descr="An external file that holds a picture, illustration, etc.&#10;Object name is 10439_2012_583_Fig1_HTM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51081"/>
          <a:stretch>
            <a:fillRect/>
          </a:stretch>
        </p:blipFill>
        <p:spPr bwMode="auto">
          <a:xfrm>
            <a:off x="527539" y="1482644"/>
            <a:ext cx="3795346" cy="527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 external file that holds a picture, illustration, etc.&#10;Object name is 10439_2012_583_Fig1_HTM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51081"/>
          <a:stretch>
            <a:fillRect/>
          </a:stretch>
        </p:blipFill>
        <p:spPr bwMode="auto">
          <a:xfrm>
            <a:off x="4832837" y="1482644"/>
            <a:ext cx="3795346" cy="5271094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6897920" y="5721904"/>
            <a:ext cx="46006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MCV</a:t>
            </a:r>
            <a:endParaRPr lang="ko-KR" altLang="en-US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867671" y="5115639"/>
            <a:ext cx="36708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SCV</a:t>
            </a:r>
            <a:endParaRPr lang="ko-KR" altLang="en-US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63185" y="3931682"/>
            <a:ext cx="40556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GCV</a:t>
            </a:r>
            <a:endParaRPr lang="ko-KR" altLang="en-US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04296" y="4073880"/>
            <a:ext cx="86562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CS            </a:t>
            </a:r>
            <a:endParaRPr lang="ko-KR" altLang="en-US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91598" y="5392540"/>
            <a:ext cx="448713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PVV </a:t>
            </a:r>
            <a:endParaRPr lang="ko-KR" altLang="en-US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16500" y="5120501"/>
            <a:ext cx="35304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LCV</a:t>
            </a:r>
            <a:endParaRPr lang="ko-KR" altLang="en-US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73119" y="5234095"/>
            <a:ext cx="33663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AIV</a:t>
            </a:r>
            <a:endParaRPr lang="ko-KR" altLang="en-US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67991" y="5974133"/>
            <a:ext cx="36708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SCV</a:t>
            </a:r>
            <a:endParaRPr lang="ko-KR" altLang="en-US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11543" y="3680933"/>
            <a:ext cx="32258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LCx</a:t>
            </a:r>
            <a:endParaRPr lang="ko-KR" altLang="en-US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07871" y="5738595"/>
            <a:ext cx="389466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RCA</a:t>
            </a:r>
            <a:endParaRPr lang="ko-KR" altLang="en-US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28454" y="3966703"/>
            <a:ext cx="32258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LCx</a:t>
            </a:r>
            <a:endParaRPr lang="ko-KR" altLang="en-US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37793" y="4903991"/>
            <a:ext cx="38311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LAD</a:t>
            </a:r>
            <a:endParaRPr lang="ko-KR" altLang="en-US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48917" y="3489729"/>
            <a:ext cx="29976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LM</a:t>
            </a:r>
            <a:endParaRPr lang="ko-KR" altLang="en-US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02939" y="4638221"/>
            <a:ext cx="389466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RCA</a:t>
            </a:r>
            <a:endParaRPr lang="ko-KR" altLang="en-US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854901" y="3879632"/>
            <a:ext cx="4509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VoM</a:t>
            </a:r>
            <a:endParaRPr lang="ko-KR" altLang="en-US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LV Summit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pic>
        <p:nvPicPr>
          <p:cNvPr id="6" name="RFCA_CA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2221483"/>
            <a:ext cx="2946593" cy="2946593"/>
          </a:xfrm>
        </p:spPr>
      </p:pic>
      <p:pic>
        <p:nvPicPr>
          <p:cNvPr id="7" name="RFCA_Venogram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46591" y="2221483"/>
            <a:ext cx="2946593" cy="2946593"/>
          </a:xfrm>
        </p:spPr>
      </p:pic>
      <p:pic>
        <p:nvPicPr>
          <p:cNvPr id="8" name="내용 개체 틀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485" y="2221484"/>
            <a:ext cx="3262515" cy="29465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8624" y="3173815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 smtClean="0">
                <a:latin typeface="Arial Narrow" panose="020B0606020202030204" pitchFamily="34" charset="0"/>
              </a:rPr>
              <a:t>LAD</a:t>
            </a:r>
            <a:endParaRPr lang="ko-KR" altLang="en-US" sz="2000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3773" y="3994002"/>
            <a:ext cx="559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 err="1" smtClean="0">
                <a:latin typeface="Arial Narrow" panose="020B0606020202030204" pitchFamily="34" charset="0"/>
              </a:rPr>
              <a:t>LCx</a:t>
            </a:r>
            <a:endParaRPr lang="ko-KR" altLang="en-US" sz="20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8728" y="3724949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 smtClean="0">
                <a:latin typeface="Arial Narrow" panose="020B0606020202030204" pitchFamily="34" charset="0"/>
              </a:rPr>
              <a:t>GCV</a:t>
            </a:r>
            <a:endParaRPr lang="ko-KR" altLang="en-US" sz="200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14" y="5350072"/>
            <a:ext cx="2883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Arial Narrow" panose="020B0606020202030204" pitchFamily="34" charset="0"/>
              </a:rPr>
              <a:t>Coronary Angiogram</a:t>
            </a:r>
            <a:endParaRPr lang="ko-KR" altLang="en-US" sz="2800" dirty="0"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9721" y="5350073"/>
            <a:ext cx="2622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Arial Narrow" panose="020B0606020202030204" pitchFamily="34" charset="0"/>
              </a:rPr>
              <a:t>Cardiac </a:t>
            </a:r>
            <a:r>
              <a:rPr lang="en-US" altLang="ko-KR" sz="2800" dirty="0" err="1" smtClean="0">
                <a:latin typeface="Arial Narrow" panose="020B0606020202030204" pitchFamily="34" charset="0"/>
              </a:rPr>
              <a:t>Venogram</a:t>
            </a:r>
            <a:endParaRPr lang="ko-KR" altLang="en-US" sz="2800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69066" y="5350195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Arial Narrow" panose="020B0606020202030204" pitchFamily="34" charset="0"/>
              </a:rPr>
              <a:t>Cardiac CT</a:t>
            </a:r>
            <a:endParaRPr lang="ko-KR" altLang="en-US" sz="2800" dirty="0"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7914" y="3045016"/>
            <a:ext cx="524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 smtClean="0">
                <a:latin typeface="Arial Narrow" panose="020B0606020202030204" pitchFamily="34" charset="0"/>
              </a:rPr>
              <a:t>AIV</a:t>
            </a:r>
            <a:endParaRPr lang="ko-KR" alt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>
                <a:latin typeface="Arial Narrow" panose="020B0606020202030204" pitchFamily="34" charset="0"/>
                <a:cs typeface="Calibri" pitchFamily="34" charset="0"/>
              </a:rPr>
              <a:t>ECG Features of PVC from AIV/GCV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3868615" y="1825625"/>
            <a:ext cx="4646735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2600" dirty="0" smtClean="0">
                <a:latin typeface="Arial Narrow" panose="020B0606020202030204" pitchFamily="34" charset="0"/>
              </a:rPr>
              <a:t>LBBB pattern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600" dirty="0" smtClean="0">
                <a:latin typeface="Arial Narrow" panose="020B0606020202030204" pitchFamily="34" charset="0"/>
              </a:rPr>
              <a:t>Inferior axis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600" dirty="0" smtClean="0">
                <a:latin typeface="Arial Narrow" panose="020B0606020202030204" pitchFamily="34" charset="0"/>
              </a:rPr>
              <a:t>Early precordial transition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600" dirty="0" err="1" smtClean="0">
                <a:latin typeface="Arial Narrow" panose="020B0606020202030204" pitchFamily="34" charset="0"/>
              </a:rPr>
              <a:t>rS</a:t>
            </a:r>
            <a:r>
              <a:rPr lang="en-US" altLang="ko-KR" sz="2600" dirty="0" smtClean="0">
                <a:latin typeface="Arial Narrow" panose="020B0606020202030204" pitchFamily="34" charset="0"/>
              </a:rPr>
              <a:t> or “w” pattern in lead 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600" dirty="0" err="1" smtClean="0">
                <a:latin typeface="Arial Narrow" panose="020B0606020202030204" pitchFamily="34" charset="0"/>
              </a:rPr>
              <a:t>rS</a:t>
            </a:r>
            <a:r>
              <a:rPr lang="en-US" altLang="ko-KR" sz="2600" dirty="0" smtClean="0">
                <a:latin typeface="Arial Narrow" panose="020B0606020202030204" pitchFamily="34" charset="0"/>
              </a:rPr>
              <a:t> or QS in lead V1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600" dirty="0" smtClean="0">
                <a:latin typeface="Arial Narrow" panose="020B0606020202030204" pitchFamily="34" charset="0"/>
              </a:rPr>
              <a:t>R in lead V6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600" dirty="0" smtClean="0">
                <a:latin typeface="Arial Narrow" panose="020B0606020202030204" pitchFamily="34" charset="0"/>
              </a:rPr>
              <a:t>Precordial pattern break; abrupt loss of R in </a:t>
            </a:r>
            <a:r>
              <a:rPr lang="en-US" altLang="ko-KR" sz="2600" dirty="0" smtClean="0">
                <a:latin typeface="Arial Narrow" panose="020B0606020202030204" pitchFamily="34" charset="0"/>
              </a:rPr>
              <a:t>V2</a:t>
            </a:r>
            <a:endParaRPr lang="en-US" altLang="ko-KR" sz="2600" dirty="0" smtClean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600" dirty="0" smtClean="0">
                <a:latin typeface="Arial Narrow" panose="020B0606020202030204" pitchFamily="34" charset="0"/>
              </a:rPr>
              <a:t>MDI &gt; 0.55 </a:t>
            </a:r>
            <a:endParaRPr lang="ko-KR" altLang="en-US" sz="2600" dirty="0">
              <a:latin typeface="Arial Narrow" panose="020B0606020202030204" pitchFamily="34" charset="0"/>
            </a:endParaRP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234" y="1825625"/>
            <a:ext cx="2775624" cy="4351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1921" y="6214775"/>
            <a:ext cx="5322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KM Park, et al. Pacing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Clin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Electrophysiol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2012;35:1516-27</a:t>
            </a:r>
          </a:p>
          <a:p>
            <a:pPr algn="r"/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D Chang, et al. J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Cardiovasc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Electrophysiol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2020;31:2668-76</a:t>
            </a:r>
            <a:endParaRPr lang="ko-KR" altLang="en-US" i="1" dirty="0">
              <a:latin typeface="Arial Narrow" panose="020B0606020202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6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3300" b="1" dirty="0" smtClean="0">
                <a:latin typeface="Arial Narrow" panose="020B0606020202030204" pitchFamily="34" charset="0"/>
                <a:cs typeface="Calibri" pitchFamily="34" charset="0"/>
              </a:rPr>
              <a:t>Mapping in Ant Interventricular &amp; Great Cardiac Veins</a:t>
            </a:r>
            <a:endParaRPr lang="ko-KR" altLang="en-US" sz="3300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2600" b="1" dirty="0" smtClean="0">
                <a:latin typeface="Arial Narrow" panose="020B0606020202030204" pitchFamily="34" charset="0"/>
                <a:cs typeface="Calibri" pitchFamily="34" charset="0"/>
              </a:rPr>
              <a:t>Usual catheters position: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Lasso 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catheter in RVOT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err="1" smtClean="0">
                <a:latin typeface="Arial Narrow" panose="020B0606020202030204" pitchFamily="34" charset="0"/>
                <a:cs typeface="Calibri" pitchFamily="34" charset="0"/>
              </a:rPr>
              <a:t>Decapolar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 catheter in distal great cardiac vein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2-Fr </a:t>
            </a:r>
            <a:r>
              <a:rPr lang="en-US" altLang="ko-KR" sz="2600" dirty="0" err="1" smtClean="0">
                <a:latin typeface="Arial Narrow" panose="020B0606020202030204" pitchFamily="34" charset="0"/>
                <a:cs typeface="Calibri" pitchFamily="34" charset="0"/>
              </a:rPr>
              <a:t>octapolar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 catheter in junction of AIV &amp; GCV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2600" b="1" dirty="0" smtClean="0">
                <a:latin typeface="Arial Narrow" panose="020B0606020202030204" pitchFamily="34" charset="0"/>
                <a:cs typeface="Calibri" pitchFamily="34" charset="0"/>
              </a:rPr>
              <a:t>Mapping area: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RVOT </a:t>
            </a:r>
            <a:r>
              <a:rPr lang="en-US" altLang="ko-KR" sz="2600" dirty="0" smtClean="0">
                <a:cs typeface="Calibri" pitchFamily="34" charset="0"/>
              </a:rPr>
              <a:t>→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 cardiac vein </a:t>
            </a:r>
            <a:r>
              <a:rPr lang="en-US" altLang="ko-KR" sz="2600" dirty="0">
                <a:cs typeface="Calibri" pitchFamily="34" charset="0"/>
              </a:rPr>
              <a:t>→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 LVOT (aortic cusp) </a:t>
            </a:r>
            <a:r>
              <a:rPr lang="en-US" altLang="ko-KR" sz="2600" dirty="0" smtClean="0">
                <a:cs typeface="Calibri" pitchFamily="34" charset="0"/>
              </a:rPr>
              <a:t>→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 epicardium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RVOT </a:t>
            </a:r>
            <a:r>
              <a:rPr lang="en-US" altLang="ko-KR" sz="2600" dirty="0">
                <a:cs typeface="Calibri" pitchFamily="34" charset="0"/>
              </a:rPr>
              <a:t>→</a:t>
            </a: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 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LVOT (aortic cusp) </a:t>
            </a:r>
            <a:r>
              <a:rPr lang="en-US" altLang="ko-KR" sz="2600" dirty="0" smtClean="0">
                <a:cs typeface="Calibri" pitchFamily="34" charset="0"/>
              </a:rPr>
              <a:t>→ 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cardiac </a:t>
            </a: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vein </a:t>
            </a:r>
            <a:r>
              <a:rPr lang="en-US" altLang="ko-KR" sz="2600" dirty="0">
                <a:cs typeface="Calibri" pitchFamily="34" charset="0"/>
              </a:rPr>
              <a:t>→</a:t>
            </a: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 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epicardium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2600" b="1" dirty="0" smtClean="0">
                <a:latin typeface="Arial Narrow" panose="020B0606020202030204" pitchFamily="34" charset="0"/>
                <a:cs typeface="Calibri" pitchFamily="34" charset="0"/>
              </a:rPr>
              <a:t>Mapping technique: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Activation mapping with bi- and unipolar signals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Pace-mapping</a:t>
            </a:r>
          </a:p>
        </p:txBody>
      </p:sp>
    </p:spTree>
    <p:extLst>
      <p:ext uri="{BB962C8B-B14F-4D97-AF65-F5344CB8AC3E}">
        <p14:creationId xmlns:p14="http://schemas.microsoft.com/office/powerpoint/2010/main" val="38660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3500" b="1" dirty="0" smtClean="0">
                <a:latin typeface="Arial Narrow" panose="020B0606020202030204" pitchFamily="34" charset="0"/>
                <a:cs typeface="Calibri" pitchFamily="34" charset="0"/>
              </a:rPr>
              <a:t>RFCA in </a:t>
            </a:r>
            <a:r>
              <a:rPr lang="en-US" altLang="ko-KR" sz="3500" b="1" dirty="0">
                <a:latin typeface="Arial Narrow" panose="020B0606020202030204" pitchFamily="34" charset="0"/>
                <a:cs typeface="Calibri" pitchFamily="34" charset="0"/>
              </a:rPr>
              <a:t>Ant Interventricular &amp; Great Cardiac </a:t>
            </a:r>
            <a:r>
              <a:rPr lang="en-US" altLang="ko-KR" sz="3500" b="1" dirty="0" smtClean="0">
                <a:latin typeface="Arial Narrow" panose="020B0606020202030204" pitchFamily="34" charset="0"/>
                <a:cs typeface="Calibri" pitchFamily="34" charset="0"/>
              </a:rPr>
              <a:t>Veins</a:t>
            </a:r>
            <a:endParaRPr lang="ko-KR" altLang="en-US" sz="3500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2600" b="1" dirty="0" smtClean="0">
                <a:latin typeface="Arial Narrow" panose="020B0606020202030204" pitchFamily="34" charset="0"/>
                <a:cs typeface="Calibri" pitchFamily="34" charset="0"/>
              </a:rPr>
              <a:t>Successful RFCA site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Activation time from onset of QRS = 36.7 ± 8.0 </a:t>
            </a:r>
            <a:r>
              <a:rPr lang="en-US" altLang="ko-KR" sz="2600" dirty="0" err="1" smtClean="0">
                <a:latin typeface="Arial Narrow" panose="020B0606020202030204" pitchFamily="34" charset="0"/>
                <a:cs typeface="Calibri" pitchFamily="34" charset="0"/>
              </a:rPr>
              <a:t>ms</a:t>
            </a:r>
            <a:endParaRPr lang="en-US" altLang="ko-KR" sz="2600" dirty="0" smtClean="0">
              <a:latin typeface="Arial Narrow" panose="020B0606020202030204" pitchFamily="34" charset="0"/>
              <a:cs typeface="Calibri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Steep QS pattern in unipolar mapping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QRS matching in more than 11 leads in pace-mapping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2600" b="1" dirty="0" smtClean="0">
                <a:latin typeface="Arial Narrow" panose="020B0606020202030204" pitchFamily="34" charset="0"/>
                <a:cs typeface="Calibri" pitchFamily="34" charset="0"/>
              </a:rPr>
              <a:t>RFCA in anterior interventricular or great cardiac vein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Left coronary angiography before RFCA; distance ≥ 5 mm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Power = 23 (15–27) Watts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Duration </a:t>
            </a:r>
            <a:r>
              <a:rPr lang="en-US" altLang="ko-KR" sz="2600" dirty="0">
                <a:latin typeface="Arial Narrow" panose="020B0606020202030204" pitchFamily="34" charset="0"/>
                <a:cs typeface="Calibri" pitchFamily="34" charset="0"/>
              </a:rPr>
              <a:t>= 30 (</a:t>
            </a: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23–39) sec</a:t>
            </a: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Initial impedance = 244 (186–266) </a:t>
            </a:r>
            <a:r>
              <a:rPr lang="el-GR" altLang="ko-KR" sz="2600" dirty="0" smtClean="0">
                <a:latin typeface="Arial Narrow" panose="020B0606020202030204" pitchFamily="34" charset="0"/>
                <a:cs typeface="Calibri" pitchFamily="34" charset="0"/>
              </a:rPr>
              <a:t>Ω</a:t>
            </a:r>
            <a:endParaRPr lang="en-US" altLang="ko-KR" sz="2600" dirty="0" smtClean="0">
              <a:latin typeface="Arial Narrow" panose="020B0606020202030204" pitchFamily="34" charset="0"/>
              <a:cs typeface="Calibri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ko-KR" sz="2600" dirty="0" smtClean="0">
                <a:latin typeface="Arial Narrow" panose="020B0606020202030204" pitchFamily="34" charset="0"/>
                <a:cs typeface="Calibri" pitchFamily="34" charset="0"/>
              </a:rPr>
              <a:t>High-flow irrigation in case of high impedance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2544" y="6484404"/>
            <a:ext cx="773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K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Nagashima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, EK Choi, WG Stevenson, et al.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Circ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Arrhythm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Electrophysiol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2014;7:906-12</a:t>
            </a:r>
            <a:endParaRPr lang="ko-KR" altLang="en-US" i="1" dirty="0">
              <a:latin typeface="Arial Narrow" panose="020B0606020202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71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23838"/>
            <a:ext cx="9144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Arial Narrow" panose="020B0606020202030204" pitchFamily="34" charset="0"/>
                <a:cs typeface="Calibri" pitchFamily="34" charset="0"/>
              </a:rPr>
              <a:t>Complications &amp; Prevention</a:t>
            </a:r>
            <a:endParaRPr lang="ko-KR" altLang="en-US" b="1" dirty="0"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Intravenous or intramural thrombus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Cardiac tamponade due to cardiac vein rupture</a:t>
            </a:r>
          </a:p>
          <a:p>
            <a:pPr lvl="1">
              <a:lnSpc>
                <a:spcPct val="100000"/>
              </a:lnSpc>
            </a:pPr>
            <a:r>
              <a:rPr lang="en-US" altLang="ko-KR" sz="2800" dirty="0">
                <a:latin typeface="Arial Narrow" panose="020B0606020202030204" pitchFamily="34" charset="0"/>
                <a:cs typeface="Calibri" pitchFamily="34" charset="0"/>
              </a:rPr>
              <a:t>Power &lt; 40 Watts</a:t>
            </a:r>
          </a:p>
          <a:p>
            <a:pPr lvl="1">
              <a:lnSpc>
                <a:spcPct val="100000"/>
              </a:lnSpc>
            </a:pPr>
            <a:r>
              <a:rPr lang="en-US" altLang="ko-KR" sz="2800" dirty="0">
                <a:latin typeface="Arial Narrow" panose="020B0606020202030204" pitchFamily="34" charset="0"/>
                <a:cs typeface="Calibri" pitchFamily="34" charset="0"/>
              </a:rPr>
              <a:t>Duration &lt; 60 sec</a:t>
            </a:r>
          </a:p>
          <a:p>
            <a:pPr lvl="1">
              <a:lnSpc>
                <a:spcPct val="100000"/>
              </a:lnSpc>
            </a:pPr>
            <a:r>
              <a:rPr lang="en-US" altLang="ko-KR" sz="2800" dirty="0">
                <a:latin typeface="Arial Narrow" panose="020B0606020202030204" pitchFamily="34" charset="0"/>
                <a:cs typeface="Calibri" pitchFamily="34" charset="0"/>
              </a:rPr>
              <a:t>Initial impedance &lt; 270 </a:t>
            </a:r>
            <a:r>
              <a:rPr lang="el-GR" altLang="ko-KR" sz="2800" dirty="0" smtClean="0">
                <a:latin typeface="Arial Narrow" panose="020B0606020202030204" pitchFamily="34" charset="0"/>
                <a:cs typeface="Calibri" pitchFamily="34" charset="0"/>
              </a:rPr>
              <a:t>Ω</a:t>
            </a:r>
            <a:endParaRPr lang="en-US" altLang="ko-KR" sz="2800" dirty="0" smtClean="0">
              <a:latin typeface="Arial Narrow" panose="020B0606020202030204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Arial Narrow" panose="020B0606020202030204" pitchFamily="34" charset="0"/>
                <a:cs typeface="Calibri" pitchFamily="34" charset="0"/>
              </a:rPr>
              <a:t>Coronary artery injury</a:t>
            </a:r>
          </a:p>
          <a:p>
            <a:pPr lvl="1">
              <a:lnSpc>
                <a:spcPct val="100000"/>
              </a:lnSpc>
            </a:pPr>
            <a:r>
              <a:rPr lang="en-US" altLang="ko-KR" sz="2800" dirty="0" smtClean="0">
                <a:latin typeface="Arial Narrow" panose="020B0606020202030204" pitchFamily="34" charset="0"/>
                <a:cs typeface="Calibri" pitchFamily="34" charset="0"/>
              </a:rPr>
              <a:t>Distance of RFCA site from coronary artery ≥ 5 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95926" y="6214775"/>
            <a:ext cx="40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YC Li, et al.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Int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J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Cardiol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2013;167:2673-81</a:t>
            </a:r>
          </a:p>
          <a:p>
            <a:pPr algn="r"/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D Steven, et al.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Int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J </a:t>
            </a:r>
            <a:r>
              <a:rPr lang="en-US" altLang="ko-KR" i="1" dirty="0" err="1" smtClean="0">
                <a:latin typeface="Arial Narrow" panose="020B0606020202030204" pitchFamily="34" charset="0"/>
                <a:cs typeface="Calibri" pitchFamily="34" charset="0"/>
              </a:rPr>
              <a:t>Cardiol</a:t>
            </a:r>
            <a:r>
              <a:rPr lang="en-US" altLang="ko-KR" i="1" dirty="0" smtClean="0">
                <a:latin typeface="Arial Narrow" panose="020B0606020202030204" pitchFamily="34" charset="0"/>
                <a:cs typeface="Calibri" pitchFamily="34" charset="0"/>
              </a:rPr>
              <a:t> 2013;169:366-70</a:t>
            </a:r>
            <a:endParaRPr lang="ko-KR" altLang="en-US" i="1" dirty="0">
              <a:latin typeface="Arial Narrow" panose="020B0606020202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9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1690</TotalTime>
  <Words>678</Words>
  <Application>Microsoft Office PowerPoint</Application>
  <PresentationFormat>화면 슬라이드 쇼(4:3)</PresentationFormat>
  <Paragraphs>170</Paragraphs>
  <Slides>25</Slides>
  <Notes>11</Notes>
  <HiddenSlides>0</HiddenSlides>
  <MMClips>12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5" baseType="lpstr">
      <vt:lpstr>굴림</vt:lpstr>
      <vt:lpstr>맑은 고딕</vt:lpstr>
      <vt:lpstr>한컴 솔잎 M</vt:lpstr>
      <vt:lpstr>함초롬바탕</vt:lpstr>
      <vt:lpstr>Arial</vt:lpstr>
      <vt:lpstr>Arial Narrow</vt:lpstr>
      <vt:lpstr>Calibri</vt:lpstr>
      <vt:lpstr>Calibri Light</vt:lpstr>
      <vt:lpstr>Wingdings</vt:lpstr>
      <vt:lpstr>Office 테마</vt:lpstr>
      <vt:lpstr>Cardiac Vein Mapping for PVC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Clinical Benefit of ICD in Patients with HF</dc:title>
  <dc:creator>엄재선(내과학교실)</dc:creator>
  <cp:lastModifiedBy>엄재선(내과학교실)</cp:lastModifiedBy>
  <cp:revision>548</cp:revision>
  <dcterms:created xsi:type="dcterms:W3CDTF">2021-09-24T16:19:35Z</dcterms:created>
  <dcterms:modified xsi:type="dcterms:W3CDTF">2021-11-08T14:52:03Z</dcterms:modified>
</cp:coreProperties>
</file>